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5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69" r:id="rId15"/>
    <p:sldId id="272" r:id="rId16"/>
    <p:sldId id="271" r:id="rId17"/>
    <p:sldId id="273" r:id="rId18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CED70FED-92A1-40FA-866C-1991264972E9}">
  <a:tblStyle styleId="{CED70FED-92A1-40FA-866C-1991264972E9}" styleName="Table_0"/>
  <a:tblStyle styleId="{2677F0DD-D87D-4DBD-BAB8-8B0556E85629}" styleName="Table_1"/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26" autoAdjust="0"/>
    <p:restoredTop sz="94660"/>
  </p:normalViewPr>
  <p:slideViewPr>
    <p:cSldViewPr>
      <p:cViewPr>
        <p:scale>
          <a:sx n="109" d="100"/>
          <a:sy n="109" d="100"/>
        </p:scale>
        <p:origin x="-246" y="21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jpeg>
</file>

<file path=ppt/media/image10.png>
</file>

<file path=ppt/media/image11.jpeg>
</file>

<file path=ppt/media/image12.jpe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9411405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7" name="Shape 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/>
              <a:t>explain the reasoning behind each criteria</a:t>
            </a:r>
          </a:p>
          <a:p>
            <a:pPr>
              <a:spcBef>
                <a:spcPts val="0"/>
              </a:spcBef>
              <a:buNone/>
            </a:pPr>
            <a:r>
              <a:rPr lang="en"/>
              <a:t>briefly go over each design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highlight the pros of each design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Briefly explain and discuss possible changes to the selected design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go through each constraint and define and explain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define and explain each criterion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Our solution is to create a racing game simulation system using the LEGO NXT robots. This game will include add-ons such as power-ups and shooting.</a:t>
            </a:r>
            <a:endParaRPr lang="en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4478274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4539996"/>
            <a:ext cx="2249424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4533138"/>
            <a:ext cx="6784848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3028950"/>
            <a:ext cx="6477000" cy="13716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4537528"/>
            <a:ext cx="6705600" cy="51435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4551524"/>
            <a:ext cx="2057400" cy="51435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3A271A1-F6D6-438B-A432-4747EE7ECD40}" type="datetimeFigureOut">
              <a:rPr lang="en-US" smtClean="0"/>
              <a:pPr algn="ctr" eaLnBrk="1" latinLnBrk="0" hangingPunct="1"/>
              <a:t>11/10/2014</a:t>
            </a:fld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177404"/>
            <a:ext cx="5867400" cy="273844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171450"/>
            <a:ext cx="838200" cy="28575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11/10/2014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457201"/>
            <a:ext cx="2057400" cy="4137422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457200"/>
            <a:ext cx="5562600" cy="413742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4686302"/>
            <a:ext cx="2209800" cy="273844"/>
          </a:xfrm>
        </p:spPr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11/10/2014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2" y="4686156"/>
            <a:ext cx="5573483" cy="273844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51435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457200"/>
            <a:ext cx="228600" cy="46863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40005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6056313" y="77787"/>
            <a:ext cx="400050" cy="244476"/>
          </a:xfrm>
        </p:spPr>
        <p:txBody>
          <a:bodyPr/>
          <a:lstStyle/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171450"/>
            <a:ext cx="8153400" cy="74295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11/10/2014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200150"/>
            <a:ext cx="8153400" cy="337185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1" y="2057400"/>
            <a:ext cx="7123113" cy="1254919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143000"/>
            <a:ext cx="9144000" cy="85725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00150"/>
            <a:ext cx="1295400" cy="7429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200150"/>
            <a:ext cx="7772400" cy="7429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200150"/>
            <a:ext cx="7620000" cy="74295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11/10/2014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314450"/>
            <a:ext cx="1295400" cy="526257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400" dirty="0">
              <a:solidFill>
                <a:srgbClr val="FFFFFF"/>
              </a:solidFill>
            </a:endParaRPr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192175"/>
            <a:ext cx="3886200" cy="3429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192175"/>
            <a:ext cx="3886200" cy="3429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11/10/2014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04787"/>
            <a:ext cx="8153400" cy="652463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1828800"/>
            <a:ext cx="3886200" cy="268605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1828800"/>
            <a:ext cx="3886200" cy="268605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11/10/2014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kumimoji="0"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314450"/>
            <a:ext cx="3886200" cy="48006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314450"/>
            <a:ext cx="3886200" cy="48006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11/10/2014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11/10/2014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4686300"/>
            <a:ext cx="533400" cy="28575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4787"/>
            <a:ext cx="8077200" cy="652463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11/10/2014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F0C94032-CD4C-4C25-B0C2-CEC720522D92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314450"/>
            <a:ext cx="1600200" cy="325755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314450"/>
            <a:ext cx="6400800" cy="33147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4114800"/>
            <a:ext cx="7315200" cy="51435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3429000"/>
            <a:ext cx="9144000" cy="665226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3497580"/>
            <a:ext cx="1463040" cy="534924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3490722"/>
            <a:ext cx="7598664" cy="534924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3486150"/>
            <a:ext cx="7315200" cy="51435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515035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4686300"/>
            <a:ext cx="2667000" cy="273844"/>
          </a:xfrm>
        </p:spPr>
        <p:txBody>
          <a:bodyPr rtlCol="0"/>
          <a:lstStyle/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11/10/2014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3500437"/>
            <a:ext cx="1447800" cy="497684"/>
          </a:xfrm>
        </p:spPr>
        <p:txBody>
          <a:bodyPr rtlCol="0"/>
          <a:lstStyle>
            <a:lvl1pPr>
              <a:defRPr sz="2800"/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2800" dirty="0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4686155"/>
            <a:ext cx="4572000" cy="273844"/>
          </a:xfrm>
        </p:spPr>
        <p:txBody>
          <a:bodyPr rtlCol="0"/>
          <a:lstStyle/>
          <a:p>
            <a:endParaRPr kumimoji="0"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3426714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171450"/>
            <a:ext cx="8153400" cy="74295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200150"/>
            <a:ext cx="8153400" cy="339471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4686300"/>
            <a:ext cx="2667000" cy="273844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eaLnBrk="1" latinLnBrk="0" hangingPunct="1"/>
            <a:fld id="{23A271A1-F6D6-438B-A432-4747EE7ECD40}" type="datetimeFigureOut">
              <a:rPr lang="en-US" smtClean="0"/>
              <a:pPr eaLnBrk="1" latinLnBrk="0" hangingPunct="1"/>
              <a:t>11/10/2014</a:t>
            </a:fld>
            <a:endParaRPr lang="en-US" sz="1400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1" y="4686155"/>
            <a:ext cx="5421083" cy="273844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endParaRPr kumimoji="0" lang="en-US" sz="1400" dirty="0">
              <a:solidFill>
                <a:schemeClr val="tx2"/>
              </a:solidFill>
            </a:endParaRPr>
          </a:p>
        </p:txBody>
      </p:sp>
      <p:sp>
        <p:nvSpPr>
          <p:cNvPr id="7" name="Rectangle 6"/>
          <p:cNvSpPr/>
          <p:nvPr/>
        </p:nvSpPr>
        <p:spPr bwMode="white">
          <a:xfrm>
            <a:off x="0" y="925830"/>
            <a:ext cx="9144000" cy="24003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960120"/>
            <a:ext cx="533400" cy="17145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960120"/>
            <a:ext cx="8553450" cy="17145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954167"/>
            <a:ext cx="533400" cy="183357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F0C94032-CD4C-4C25-B0C2-CEC720522D92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1104975" y="938225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algn="l">
              <a:spcBef>
                <a:spcPts val="0"/>
              </a:spcBef>
              <a:buNone/>
            </a:pPr>
            <a:r>
              <a:rPr lang="en" sz="3600"/>
              <a:t>Final Project: </a:t>
            </a:r>
            <a:r>
              <a:rPr lang="en" sz="3600" b="0"/>
              <a:t>Lego Mario Kart</a:t>
            </a:r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1104975" y="1928075"/>
            <a:ext cx="4389599" cy="18906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l" rtl="0">
              <a:spcBef>
                <a:spcPts val="0"/>
              </a:spcBef>
              <a:buNone/>
            </a:pPr>
            <a:r>
              <a:rPr lang="en" sz="2400"/>
              <a:t>Michael Ru</a:t>
            </a:r>
          </a:p>
          <a:p>
            <a:pPr algn="l" rtl="0">
              <a:spcBef>
                <a:spcPts val="0"/>
              </a:spcBef>
              <a:buNone/>
            </a:pPr>
            <a:r>
              <a:rPr lang="en" sz="2400"/>
              <a:t>Yongxuan Li</a:t>
            </a:r>
          </a:p>
          <a:p>
            <a:pPr algn="l" rtl="0">
              <a:spcBef>
                <a:spcPts val="0"/>
              </a:spcBef>
              <a:buNone/>
            </a:pPr>
            <a:r>
              <a:rPr lang="en" sz="2400"/>
              <a:t>Kevin Huo</a:t>
            </a:r>
          </a:p>
          <a:p>
            <a:pPr algn="l">
              <a:spcBef>
                <a:spcPts val="0"/>
              </a:spcBef>
              <a:buNone/>
            </a:pPr>
            <a:r>
              <a:rPr lang="en" sz="2400"/>
              <a:t>Sachin Apiah</a:t>
            </a:r>
          </a:p>
        </p:txBody>
      </p:sp>
      <p:pic>
        <p:nvPicPr>
          <p:cNvPr id="3074" name="Picture 2" descr="http://www.isaywhatever.com/image/data/mar.jpg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143" y="2643758"/>
            <a:ext cx="2320727" cy="17849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1999862" y="-1999862"/>
            <a:ext cx="5143024" cy="914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>
            <a:spLocks noGrp="1"/>
          </p:cNvSpPr>
          <p:nvPr>
            <p:ph type="title"/>
          </p:nvPr>
        </p:nvSpPr>
        <p:spPr>
          <a:xfrm>
            <a:off x="467544" y="195486"/>
            <a:ext cx="8390999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Decision Matrix - </a:t>
            </a:r>
            <a:r>
              <a:rPr lang="en" sz="2400" dirty="0"/>
              <a:t>Tabulated Design Criteria</a:t>
            </a:r>
          </a:p>
        </p:txBody>
      </p:sp>
      <p:graphicFrame>
        <p:nvGraphicFramePr>
          <p:cNvPr id="94" name="Shape 94"/>
          <p:cNvGraphicFramePr/>
          <p:nvPr>
            <p:extLst>
              <p:ext uri="{D42A27DB-BD31-4B8C-83A1-F6EECF244321}">
                <p14:modId xmlns:p14="http://schemas.microsoft.com/office/powerpoint/2010/main" val="1152870249"/>
              </p:ext>
            </p:extLst>
          </p:nvPr>
        </p:nvGraphicFramePr>
        <p:xfrm>
          <a:off x="908875" y="1303050"/>
          <a:ext cx="6667500" cy="3122526"/>
        </p:xfrm>
        <a:graphic>
          <a:graphicData uri="http://schemas.openxmlformats.org/drawingml/2006/table">
            <a:tbl>
              <a:tblPr>
                <a:tableStyleId>{CED70FED-92A1-40FA-866C-1991264972E9}</a:tableStyleId>
              </a:tblPr>
              <a:tblGrid>
                <a:gridCol w="1133475"/>
                <a:gridCol w="1386250"/>
                <a:gridCol w="1480775"/>
                <a:gridCol w="1333500"/>
                <a:gridCol w="1333500"/>
              </a:tblGrid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 dirty="0"/>
                        <a:t>Criterion</a:t>
                      </a:r>
                      <a:endParaRPr lang="en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Design 1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Design 2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Design 3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Design 4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5810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Mobility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2 wheels connected by gears to a motor, with 2 motors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 dirty="0"/>
                        <a:t>2 wheels + 2 free wheels (using caterpillar tracks)</a:t>
                      </a:r>
                      <a:endParaRPr lang="en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2 wheels + free spinning ball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2 wheels +  2 free wheels</a:t>
                      </a:r>
                    </a:p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front wheel drive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Ease of build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Medium - hard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Medium - Hard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Medium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Easy- Medium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Appeal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Good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Good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Acceptable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 dirty="0"/>
                        <a:t>Non-appealing</a:t>
                      </a:r>
                      <a:endParaRPr lang="en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3905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Additional Capabilities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Acceptable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Good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/>
                        <a:t>Acceptable</a:t>
                      </a:r>
                      <a:endParaRPr lang="en" sz="14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400" dirty="0"/>
                        <a:t>Good</a:t>
                      </a:r>
                      <a:endParaRPr lang="en" sz="1400" dirty="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>
            <a:spLocks noGrp="1"/>
          </p:cNvSpPr>
          <p:nvPr>
            <p:ph type="title"/>
          </p:nvPr>
        </p:nvSpPr>
        <p:spPr>
          <a:xfrm>
            <a:off x="467544" y="267494"/>
            <a:ext cx="687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Mapped Ratings</a:t>
            </a:r>
          </a:p>
        </p:txBody>
      </p:sp>
      <p:graphicFrame>
        <p:nvGraphicFramePr>
          <p:cNvPr id="100" name="Shape 100"/>
          <p:cNvGraphicFramePr/>
          <p:nvPr>
            <p:extLst>
              <p:ext uri="{D42A27DB-BD31-4B8C-83A1-F6EECF244321}">
                <p14:modId xmlns:p14="http://schemas.microsoft.com/office/powerpoint/2010/main" val="461506201"/>
              </p:ext>
            </p:extLst>
          </p:nvPr>
        </p:nvGraphicFramePr>
        <p:xfrm>
          <a:off x="1334650" y="1484150"/>
          <a:ext cx="6667500" cy="2877162"/>
        </p:xfrm>
        <a:graphic>
          <a:graphicData uri="http://schemas.openxmlformats.org/drawingml/2006/table">
            <a:tbl>
              <a:tblPr>
                <a:tableStyleId>{CED70FED-92A1-40FA-866C-1991264972E9}</a:tableStyleId>
              </a:tblPr>
              <a:tblGrid>
                <a:gridCol w="1133475"/>
                <a:gridCol w="1533525"/>
                <a:gridCol w="1333500"/>
                <a:gridCol w="1333500"/>
                <a:gridCol w="1333500"/>
              </a:tblGrid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 dirty="0"/>
                        <a:t>Criterion</a:t>
                      </a:r>
                      <a:endParaRPr lang="en" sz="1600" dirty="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Design 1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Design 2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Design 3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Design 4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Mobility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0.6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0.5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0.8</a:t>
                      </a:r>
                      <a:endParaRPr lang="en" sz="1600" b="1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0.5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 dirty="0"/>
                        <a:t>Ease of build</a:t>
                      </a:r>
                      <a:endParaRPr lang="en" sz="1600" dirty="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0.4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0.4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 dirty="0"/>
                        <a:t>0.5</a:t>
                      </a:r>
                      <a:endParaRPr lang="en" sz="1600" dirty="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 dirty="0"/>
                        <a:t>0.8</a:t>
                      </a:r>
                      <a:endParaRPr lang="en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</a:tr>
              <a:tr h="0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Appeal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0.8</a:t>
                      </a:r>
                      <a:endParaRPr lang="en" sz="1600" b="1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0.8</a:t>
                      </a:r>
                      <a:endParaRPr lang="en" sz="1600" b="1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0.6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0.2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</a:tr>
              <a:tr h="390525">
                <a:tc>
                  <a:txBody>
                    <a:bodyPr/>
                    <a:lstStyle/>
                    <a:p>
                      <a:pPr lvl="0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Additional Capabilities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0.4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0.6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/>
                        <a:t>0.4</a:t>
                      </a:r>
                      <a:endParaRPr lang="en" sz="160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" sz="1600" dirty="0"/>
                        <a:t>0.6</a:t>
                      </a:r>
                      <a:endParaRPr lang="en" sz="1600" dirty="0">
                        <a:solidFill>
                          <a:schemeClr val="tx1"/>
                        </a:solidFill>
                      </a:endParaRPr>
                    </a:p>
                  </a:txBody>
                  <a:tcPr marL="68575" marR="68575" marT="91425" marB="91425"/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Relative Importance</a:t>
            </a:r>
            <a:endParaRPr lang="en-CA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1678786"/>
              </p:ext>
            </p:extLst>
          </p:nvPr>
        </p:nvGraphicFramePr>
        <p:xfrm>
          <a:off x="1115616" y="1563638"/>
          <a:ext cx="6984777" cy="2736302"/>
        </p:xfrm>
        <a:graphic>
          <a:graphicData uri="http://schemas.openxmlformats.org/drawingml/2006/table">
            <a:tbl>
              <a:tblPr firstRow="1" firstCol="1" bandRow="1">
                <a:tableStyleId>{CED70FED-92A1-40FA-866C-1991264972E9}</a:tableStyleId>
              </a:tblPr>
              <a:tblGrid>
                <a:gridCol w="1199563"/>
                <a:gridCol w="1049925"/>
                <a:gridCol w="896197"/>
                <a:gridCol w="986143"/>
                <a:gridCol w="1201199"/>
                <a:gridCol w="837323"/>
                <a:gridCol w="814427"/>
              </a:tblGrid>
              <a:tr h="7897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Criterion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Mobility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Ease of Build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Appeal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Additional Capabilities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Row Total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Normal Rating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56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Mobility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lvl="0" indent="-342900" algn="ctr">
                        <a:lnSpc>
                          <a:spcPct val="107000"/>
                        </a:lnSpc>
                        <a:spcAft>
                          <a:spcPts val="0"/>
                        </a:spcAft>
                        <a:buFont typeface="Calibri"/>
                        <a:buChar char="-"/>
                      </a:pPr>
                      <a:r>
                        <a:rPr lang="en-CA" sz="1600">
                          <a:effectLst/>
                        </a:rPr>
                        <a:t> 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1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1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1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3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0.5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56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Ease of Build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-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1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1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0.166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38562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Appeal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1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-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1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2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0.333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  <a:tr h="789709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Additional Capabilities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-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>
                          <a:effectLst/>
                        </a:rPr>
                        <a:t>0</a:t>
                      </a:r>
                      <a:endParaRPr lang="en-CA" sz="160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CA" sz="1600" dirty="0">
                          <a:effectLst/>
                        </a:rPr>
                        <a:t>0</a:t>
                      </a:r>
                      <a:endParaRPr lang="en-CA" sz="1600" dirty="0">
                        <a:effectLst/>
                        <a:latin typeface="Calibri"/>
                        <a:ea typeface="Calibri"/>
                        <a:cs typeface="Times New Roman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15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Decision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Design 3 best satisfies the scaled ratings of the criteria</a:t>
            </a:r>
            <a:r>
              <a:rPr lang="en" dirty="0" smtClean="0"/>
              <a:t>.</a:t>
            </a:r>
          </a:p>
          <a:p>
            <a:r>
              <a:rPr lang="en" sz="2000" dirty="0" smtClean="0"/>
              <a:t>Very mobile</a:t>
            </a:r>
          </a:p>
          <a:p>
            <a:r>
              <a:rPr lang="en" sz="2000" dirty="0" smtClean="0"/>
              <a:t>Free moving ball provides more fluid movement</a:t>
            </a:r>
          </a:p>
          <a:p>
            <a:r>
              <a:rPr lang="en-CA" sz="2000" dirty="0" smtClean="0"/>
              <a:t>E</a:t>
            </a:r>
            <a:r>
              <a:rPr lang="en" sz="2000" dirty="0" smtClean="0"/>
              <a:t>ncorporates all compents/sensors</a:t>
            </a:r>
          </a:p>
          <a:p>
            <a:r>
              <a:rPr lang="en-CA" sz="2000" dirty="0" smtClean="0"/>
              <a:t>D</a:t>
            </a:r>
            <a:r>
              <a:rPr lang="en" sz="2000" dirty="0" smtClean="0"/>
              <a:t>esign is appealing and looks like a “kart”</a:t>
            </a:r>
          </a:p>
          <a:p>
            <a:r>
              <a:rPr lang="en-CA" sz="2000" dirty="0" smtClean="0"/>
              <a:t>I</a:t>
            </a:r>
            <a:r>
              <a:rPr lang="en" sz="2000" dirty="0" smtClean="0"/>
              <a:t>nterface is easily accessable to the user</a:t>
            </a:r>
          </a:p>
          <a:p>
            <a:r>
              <a:rPr lang="en" sz="2000" dirty="0" smtClean="0"/>
              <a:t>The design is not too difficult to build with the given </a:t>
            </a:r>
            <a:br>
              <a:rPr lang="en" sz="2000" dirty="0" smtClean="0"/>
            </a:br>
            <a:r>
              <a:rPr lang="en" sz="2000" dirty="0" smtClean="0"/>
              <a:t>parts</a:t>
            </a:r>
            <a:endParaRPr lang="en" sz="2000" dirty="0"/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28184" y="1881211"/>
            <a:ext cx="2363100" cy="299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0" dur="2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Prototype Design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2050" name="Picture 2" descr="Displaying prototyp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059582"/>
            <a:ext cx="6297140" cy="3543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0985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Possible Changes</a:t>
            </a:r>
            <a:endParaRPr lang="en-CA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22315"/>
            <a:ext cx="8229600" cy="3725699"/>
          </a:xfrm>
        </p:spPr>
        <p:txBody>
          <a:bodyPr/>
          <a:lstStyle/>
          <a:p>
            <a:r>
              <a:rPr lang="en-CA" dirty="0" smtClean="0"/>
              <a:t>Motor controlled wheels should be in the front</a:t>
            </a:r>
          </a:p>
          <a:p>
            <a:r>
              <a:rPr lang="en-CA" dirty="0" smtClean="0"/>
              <a:t>Add more aesthetically pleasing components</a:t>
            </a:r>
          </a:p>
          <a:p>
            <a:r>
              <a:rPr lang="en-CA" dirty="0" smtClean="0"/>
              <a:t>Add extra supports to maintain rigidity</a:t>
            </a:r>
          </a:p>
          <a:p>
            <a:r>
              <a:rPr lang="en-CA" dirty="0" smtClean="0"/>
              <a:t>Obtain a larger free spinning ball</a:t>
            </a:r>
          </a:p>
          <a:p>
            <a:endParaRPr lang="en-CA" dirty="0" smtClean="0"/>
          </a:p>
        </p:txBody>
      </p:sp>
    </p:spTree>
    <p:extLst>
      <p:ext uri="{BB962C8B-B14F-4D97-AF65-F5344CB8AC3E}">
        <p14:creationId xmlns:p14="http://schemas.microsoft.com/office/powerpoint/2010/main" val="2295640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Robot Design v2</a:t>
            </a:r>
            <a:endParaRPr lang="en-CA" dirty="0"/>
          </a:p>
        </p:txBody>
      </p:sp>
      <p:pic>
        <p:nvPicPr>
          <p:cNvPr id="6146" name="Picture 2" descr="Displaying design2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039" b="14928"/>
          <a:stretch/>
        </p:blipFill>
        <p:spPr bwMode="auto">
          <a:xfrm>
            <a:off x="2851026" y="1131590"/>
            <a:ext cx="3009900" cy="384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6555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Problem Statement</a:t>
            </a:r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dirty="0"/>
              <a:t>Lack of entertainment value after building LEGO</a:t>
            </a:r>
          </a:p>
          <a:p>
            <a:pPr marL="457200" lvl="0" indent="-4191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dirty="0"/>
              <a:t>No immersive game like experiences</a:t>
            </a:r>
          </a:p>
          <a:p>
            <a:pPr marL="457200" lvl="0" indent="-4191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●"/>
            </a:pPr>
            <a:r>
              <a:rPr lang="en" dirty="0"/>
              <a:t>Lack of RC (remote controlled) cars which can do more than just move</a:t>
            </a:r>
          </a:p>
        </p:txBody>
      </p:sp>
      <p:pic>
        <p:nvPicPr>
          <p:cNvPr id="4098" name="Picture 2" descr="https://legouniversenews.files.wordpress.com/2011/11/sad-lu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744" y="2787774"/>
            <a:ext cx="2851076" cy="1902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Constraints</a:t>
            </a:r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457200" y="962225"/>
            <a:ext cx="8229600" cy="4181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95300" indent="-457200">
              <a:buClr>
                <a:schemeClr val="lt1"/>
              </a:buClr>
              <a:buSzPct val="100000"/>
              <a:buFont typeface="Courier New" panose="02070309020205020404" pitchFamily="49" charset="0"/>
              <a:buChar char="o"/>
            </a:pPr>
            <a:r>
              <a:rPr lang="en" dirty="0" smtClean="0"/>
              <a:t>Sensor usage</a:t>
            </a:r>
          </a:p>
          <a:p>
            <a:pPr marL="495300" indent="-457200">
              <a:buClr>
                <a:schemeClr val="lt1"/>
              </a:buClr>
              <a:buSzPct val="100000"/>
            </a:pPr>
            <a:r>
              <a:rPr lang="en" dirty="0" smtClean="0"/>
              <a:t>Intuitive Movement</a:t>
            </a:r>
          </a:p>
          <a:p>
            <a:pPr marL="495300" indent="-457200">
              <a:buClr>
                <a:schemeClr val="lt1"/>
              </a:buClr>
              <a:buSzPct val="100000"/>
            </a:pPr>
            <a:r>
              <a:rPr lang="en" dirty="0" smtClean="0"/>
              <a:t>Fluidity</a:t>
            </a:r>
          </a:p>
          <a:p>
            <a:pPr marL="495300" indent="-457200">
              <a:buClr>
                <a:schemeClr val="lt1"/>
              </a:buClr>
              <a:buSzPct val="100000"/>
            </a:pPr>
            <a:r>
              <a:rPr lang="en" dirty="0" smtClean="0"/>
              <a:t>Mechanical reaction to environment</a:t>
            </a:r>
          </a:p>
          <a:p>
            <a:pPr marL="495300" indent="-457200">
              <a:buClr>
                <a:schemeClr val="lt1"/>
              </a:buClr>
              <a:buSzPct val="100000"/>
            </a:pPr>
            <a:r>
              <a:rPr lang="en" dirty="0" smtClean="0"/>
              <a:t>Experience</a:t>
            </a:r>
          </a:p>
          <a:p>
            <a:pPr marL="495300" indent="-457200">
              <a:buClr>
                <a:schemeClr val="lt1"/>
              </a:buClr>
              <a:buSzPct val="100000"/>
            </a:pPr>
            <a:r>
              <a:rPr lang="en" dirty="0" smtClean="0"/>
              <a:t>Interactivity</a:t>
            </a:r>
          </a:p>
          <a:p>
            <a:pPr marL="495300" indent="-457200">
              <a:buClr>
                <a:schemeClr val="lt1"/>
              </a:buClr>
              <a:buSzPct val="100000"/>
            </a:pPr>
            <a:r>
              <a:rPr lang="en" dirty="0" smtClean="0"/>
              <a:t>Mechanically stable</a:t>
            </a:r>
          </a:p>
          <a:p>
            <a:pPr marL="495300" indent="-457200">
              <a:buClr>
                <a:schemeClr val="lt1"/>
              </a:buClr>
              <a:buSzPct val="100000"/>
            </a:pPr>
            <a:r>
              <a:rPr lang="en" dirty="0" smtClean="0"/>
              <a:t>Mechanically diverse</a:t>
            </a:r>
            <a:endParaRPr lang="en" dirty="0"/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Criteria</a:t>
            </a:r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" dirty="0"/>
              <a:t>Aesthetic quality</a:t>
            </a:r>
          </a:p>
          <a:p>
            <a:pPr marL="457200" lvl="0" indent="-4191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" dirty="0"/>
              <a:t>Consistency</a:t>
            </a:r>
          </a:p>
          <a:p>
            <a:pPr marL="457200" lvl="0" indent="-4191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" dirty="0"/>
              <a:t>Building difficulty</a:t>
            </a:r>
          </a:p>
          <a:p>
            <a:pPr marL="457200" lvl="0" indent="-4191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" dirty="0" smtClean="0"/>
              <a:t>Efficient usage of parts</a:t>
            </a:r>
            <a:endParaRPr lang="en" dirty="0"/>
          </a:p>
          <a:p>
            <a:pPr marL="457200" lvl="0" indent="-4191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" dirty="0"/>
              <a:t>Difficulty of user interaction</a:t>
            </a:r>
          </a:p>
          <a:p>
            <a:pPr marL="457200" lvl="0" indent="-4191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" dirty="0"/>
              <a:t>Resemblance to </a:t>
            </a:r>
            <a:r>
              <a:rPr lang="en" i="1" dirty="0"/>
              <a:t>Mario Kart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Solution</a:t>
            </a:r>
          </a:p>
        </p:txBody>
      </p:sp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395536" y="1081346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" dirty="0"/>
              <a:t>Racecar (LEGO NXT, Bluetooth connected to Wii remote)</a:t>
            </a:r>
          </a:p>
          <a:p>
            <a:pPr marL="457200" lvl="0" indent="-419100">
              <a:spcBef>
                <a:spcPts val="0"/>
              </a:spcBef>
              <a:buClr>
                <a:schemeClr val="lt1"/>
              </a:buClr>
              <a:buSzPct val="100000"/>
              <a:buFont typeface="Arial"/>
              <a:buChar char="-"/>
            </a:pPr>
            <a:r>
              <a:rPr lang="en" dirty="0"/>
              <a:t>Racetrack (coloured power-ups and obstacles)</a:t>
            </a:r>
          </a:p>
        </p:txBody>
      </p:sp>
      <p:pic>
        <p:nvPicPr>
          <p:cNvPr id="5122" name="Picture 2" descr="http://cache.lego.com/e/dynamic/is/image/LEGO/42011?$main$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2567440"/>
            <a:ext cx="3434747" cy="2576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images.eurogamer.net/modojo.com/games/mario_kart_7/3ds/30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48064" y="3336792"/>
            <a:ext cx="2945904" cy="176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683568" y="228371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dirty="0"/>
              <a:t>Proposed Mechanical Designs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64122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74" name="Shape 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pic>
        <p:nvPicPr>
          <p:cNvPr id="81" name="Shape 8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42486" y="0"/>
            <a:ext cx="405902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210</TotalTime>
  <Words>408</Words>
  <Application>Microsoft Office PowerPoint</Application>
  <PresentationFormat>On-screen Show (16:9)</PresentationFormat>
  <Paragraphs>140</Paragraphs>
  <Slides>17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Median</vt:lpstr>
      <vt:lpstr>Final Project: Lego Mario Kart</vt:lpstr>
      <vt:lpstr>Problem Statement</vt:lpstr>
      <vt:lpstr>Constraints</vt:lpstr>
      <vt:lpstr>Criteria</vt:lpstr>
      <vt:lpstr>Solution</vt:lpstr>
      <vt:lpstr>Proposed Mechanical Designs</vt:lpstr>
      <vt:lpstr>PowerPoint Presentation</vt:lpstr>
      <vt:lpstr>PowerPoint Presentation</vt:lpstr>
      <vt:lpstr>PowerPoint Presentation</vt:lpstr>
      <vt:lpstr>PowerPoint Presentation</vt:lpstr>
      <vt:lpstr>Decision Matrix - Tabulated Design Criteria</vt:lpstr>
      <vt:lpstr>Mapped Ratings</vt:lpstr>
      <vt:lpstr>Relative Importance</vt:lpstr>
      <vt:lpstr>Decision</vt:lpstr>
      <vt:lpstr>Prototype Design</vt:lpstr>
      <vt:lpstr>Possible Changes</vt:lpstr>
      <vt:lpstr>Robot Design v2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Lego Mario Kart</dc:title>
  <cp:lastModifiedBy>Jerry</cp:lastModifiedBy>
  <cp:revision>11</cp:revision>
  <dcterms:modified xsi:type="dcterms:W3CDTF">2014-11-11T03:16:02Z</dcterms:modified>
</cp:coreProperties>
</file>